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8788"/>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8788"/>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400550"/>
            <a:ext cx="5486400" cy="360045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8787"/>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3" name="Shape 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Shape 108"/>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4" name="Shape 12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Shape 13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31" name="Shape 1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a:noFill/>
          </a:ln>
        </p:spPr>
      </p:sp>
      <p:sp>
        <p:nvSpPr>
          <p:cNvPr id="132" name="Shape 13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Ship image: Library of Congress</a:t>
            </a:r>
            <a:endParaRPr/>
          </a:p>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Lateen sail: http://www.probertencyclopaedia.com/cgi-bin/xphrase.pl?keyword=lateen</a:t>
            </a:r>
            <a:endParaRPr/>
          </a:p>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Charta Rogriana world map, Islamic, anonymous,1154:</a:t>
            </a:r>
            <a:endParaRPr/>
          </a:p>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http://gallery.sjsu.edu/cartography/maps/maps-Thumb.00002.html</a:t>
            </a:r>
            <a:endParaRPr/>
          </a:p>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http://www.probertencyclopaedia.com/cgi-bin/xphrase.pl?keyword=lateen</a:t>
            </a:r>
            <a:endParaRPr/>
          </a:p>
          <a:p>
            <a:pPr indent="0" lvl="0" marL="0" marR="0" rtl="0" algn="l">
              <a:spcBef>
                <a:spcPts val="0"/>
              </a:spcBef>
              <a:spcAft>
                <a:spcPts val="0"/>
              </a:spcAft>
              <a:buNone/>
            </a:pPr>
            <a:r>
              <a:rPr b="0" i="0" lang="en-US" sz="1200" u="none" cap="none" strike="noStrike">
                <a:solidFill>
                  <a:schemeClr val="dk1"/>
                </a:solidFill>
                <a:latin typeface="Arial"/>
                <a:ea typeface="Arial"/>
                <a:cs typeface="Arial"/>
                <a:sym typeface="Arial"/>
              </a:rPr>
              <a:t>Exploration 40 © Kathleen Cohen 1998 xploration 40 © Kathleen Cohen 1998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831850" y="1709738"/>
            <a:ext cx="10515600" cy="2852737"/>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idx="1" type="body"/>
          </p:nvPr>
        </p:nvSpPr>
        <p:spPr>
          <a:xfrm>
            <a:off x="831850" y="4589463"/>
            <a:ext cx="10515600"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2" name="Shape 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5" name="Shape 35"/>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9" name="Shape 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839788"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idx="1" type="body"/>
          </p:nvPr>
        </p:nvSpPr>
        <p:spPr>
          <a:xfrm>
            <a:off x="839788"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839788"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6172200" y="1681163"/>
            <a:ext cx="5183188"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6172200" y="2505075"/>
            <a:ext cx="5183188"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91425" lIns="91425" spcFirstLastPara="1" rIns="91425" wrap="square" tIns="91425"/>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sz="1200">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sz="1200">
                <a:solidFill>
                  <a:srgbClr val="888888"/>
                </a:solidFill>
                <a:latin typeface="Calibri"/>
                <a:ea typeface="Calibri"/>
                <a:cs typeface="Calibri"/>
                <a:sym typeface="Calibri"/>
              </a:defRPr>
            </a:lvl1pPr>
            <a:lvl2pPr indent="0" lvl="1" marL="0" marR="0" rtl="0" algn="r">
              <a:spcBef>
                <a:spcPts val="0"/>
              </a:spcBef>
              <a:buNone/>
              <a:defRPr sz="1200">
                <a:solidFill>
                  <a:srgbClr val="888888"/>
                </a:solidFill>
                <a:latin typeface="Calibri"/>
                <a:ea typeface="Calibri"/>
                <a:cs typeface="Calibri"/>
                <a:sym typeface="Calibri"/>
              </a:defRPr>
            </a:lvl2pPr>
            <a:lvl3pPr indent="0" lvl="2" marL="0" marR="0" rtl="0" algn="r">
              <a:spcBef>
                <a:spcPts val="0"/>
              </a:spcBef>
              <a:buNone/>
              <a:defRPr sz="1200">
                <a:solidFill>
                  <a:srgbClr val="888888"/>
                </a:solidFill>
                <a:latin typeface="Calibri"/>
                <a:ea typeface="Calibri"/>
                <a:cs typeface="Calibri"/>
                <a:sym typeface="Calibri"/>
              </a:defRPr>
            </a:lvl3pPr>
            <a:lvl4pPr indent="0" lvl="3" marL="0" marR="0" rtl="0" algn="r">
              <a:spcBef>
                <a:spcPts val="0"/>
              </a:spcBef>
              <a:buNone/>
              <a:defRPr sz="1200">
                <a:solidFill>
                  <a:srgbClr val="888888"/>
                </a:solidFill>
                <a:latin typeface="Calibri"/>
                <a:ea typeface="Calibri"/>
                <a:cs typeface="Calibri"/>
                <a:sym typeface="Calibri"/>
              </a:defRPr>
            </a:lvl4pPr>
            <a:lvl5pPr indent="0" lvl="4" marL="0" marR="0" rtl="0" algn="r">
              <a:spcBef>
                <a:spcPts val="0"/>
              </a:spcBef>
              <a:buNone/>
              <a:defRPr sz="1200">
                <a:solidFill>
                  <a:srgbClr val="888888"/>
                </a:solidFill>
                <a:latin typeface="Calibri"/>
                <a:ea typeface="Calibri"/>
                <a:cs typeface="Calibri"/>
                <a:sym typeface="Calibri"/>
              </a:defRPr>
            </a:lvl5pPr>
            <a:lvl6pPr indent="0" lvl="5" marL="0" marR="0" rtl="0" algn="r">
              <a:spcBef>
                <a:spcPts val="0"/>
              </a:spcBef>
              <a:buNone/>
              <a:defRPr sz="1200">
                <a:solidFill>
                  <a:srgbClr val="888888"/>
                </a:solidFill>
                <a:latin typeface="Calibri"/>
                <a:ea typeface="Calibri"/>
                <a:cs typeface="Calibri"/>
                <a:sym typeface="Calibri"/>
              </a:defRPr>
            </a:lvl6pPr>
            <a:lvl7pPr indent="0" lvl="6" marL="0" marR="0" rtl="0" algn="r">
              <a:spcBef>
                <a:spcPts val="0"/>
              </a:spcBef>
              <a:buNone/>
              <a:defRPr sz="1200">
                <a:solidFill>
                  <a:srgbClr val="888888"/>
                </a:solidFill>
                <a:latin typeface="Calibri"/>
                <a:ea typeface="Calibri"/>
                <a:cs typeface="Calibri"/>
                <a:sym typeface="Calibri"/>
              </a:defRPr>
            </a:lvl7pPr>
            <a:lvl8pPr indent="0" lvl="7" marL="0" marR="0" rtl="0" algn="r">
              <a:spcBef>
                <a:spcPts val="0"/>
              </a:spcBef>
              <a:buNone/>
              <a:defRPr sz="1200">
                <a:solidFill>
                  <a:srgbClr val="888888"/>
                </a:solidFill>
                <a:latin typeface="Calibri"/>
                <a:ea typeface="Calibri"/>
                <a:cs typeface="Calibri"/>
                <a:sym typeface="Calibri"/>
              </a:defRPr>
            </a:lvl8pPr>
            <a:lvl9pPr indent="0" lvl="8" marL="0" marR="0" rtl="0" algn="r">
              <a:spcBef>
                <a:spcPts val="0"/>
              </a:spcBef>
              <a:buNone/>
              <a:defRPr sz="1200">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6.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4.jpg"/><Relationship Id="rId5"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3.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ctrTitle"/>
          </p:nvPr>
        </p:nvSpPr>
        <p:spPr>
          <a:xfrm>
            <a:off x="656821" y="167113"/>
            <a:ext cx="10715223" cy="1097361"/>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600"/>
              <a:buFont typeface="Calibri"/>
              <a:buNone/>
            </a:pPr>
            <a:r>
              <a:rPr b="1" i="0" lang="en-US" sz="6600" u="none" cap="none" strike="noStrike">
                <a:solidFill>
                  <a:schemeClr val="dk1"/>
                </a:solidFill>
                <a:latin typeface="Calibri"/>
                <a:ea typeface="Calibri"/>
                <a:cs typeface="Calibri"/>
                <a:sym typeface="Calibri"/>
              </a:rPr>
              <a:t>Europeans &amp; the Spice Trade</a:t>
            </a:r>
            <a:endParaRPr b="1" i="0" sz="6600" u="none" cap="none" strike="noStrike">
              <a:solidFill>
                <a:schemeClr val="dk1"/>
              </a:solidFill>
              <a:latin typeface="Calibri"/>
              <a:ea typeface="Calibri"/>
              <a:cs typeface="Calibri"/>
              <a:sym typeface="Calibri"/>
            </a:endParaRPr>
          </a:p>
        </p:txBody>
      </p:sp>
      <p:sp>
        <p:nvSpPr>
          <p:cNvPr id="89" name="Shape 89"/>
          <p:cNvSpPr txBox="1"/>
          <p:nvPr>
            <p:ph idx="1" type="subTitle"/>
          </p:nvPr>
        </p:nvSpPr>
        <p:spPr>
          <a:xfrm>
            <a:off x="390659" y="5314929"/>
            <a:ext cx="9144000" cy="112450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Notes 4.3</a:t>
            </a:r>
            <a:endParaRPr/>
          </a:p>
          <a:p>
            <a:pPr indent="0" lvl="0" marL="0" marR="0" rtl="0" algn="l">
              <a:lnSpc>
                <a:spcPct val="90000"/>
              </a:lnSpc>
              <a:spcBef>
                <a:spcPts val="1000"/>
              </a:spcBef>
              <a:spcAft>
                <a:spcPts val="0"/>
              </a:spcAft>
              <a:buClr>
                <a:schemeClr val="dk1"/>
              </a:buClr>
              <a:buSzPts val="3200"/>
              <a:buFont typeface="Arial"/>
              <a:buNone/>
            </a:pPr>
            <a:r>
              <a:rPr lang="en-US" sz="3200"/>
              <a:t>April</a:t>
            </a:r>
            <a:r>
              <a:rPr b="0" i="0" lang="en-US" sz="3200" u="none" cap="none" strike="noStrike">
                <a:solidFill>
                  <a:schemeClr val="dk1"/>
                </a:solidFill>
                <a:latin typeface="Calibri"/>
                <a:ea typeface="Calibri"/>
                <a:cs typeface="Calibri"/>
                <a:sym typeface="Calibri"/>
              </a:rPr>
              <a:t> _____, 201</a:t>
            </a:r>
            <a:r>
              <a:rPr lang="en-US" sz="3200"/>
              <a:t>8</a:t>
            </a:r>
            <a:endParaRPr b="0" i="0" sz="3200" u="none" cap="none" strike="noStrike">
              <a:solidFill>
                <a:schemeClr val="dk1"/>
              </a:solidFill>
              <a:latin typeface="Calibri"/>
              <a:ea typeface="Calibri"/>
              <a:cs typeface="Calibri"/>
              <a:sym typeface="Calibri"/>
            </a:endParaRPr>
          </a:p>
        </p:txBody>
      </p:sp>
      <p:pic>
        <p:nvPicPr>
          <p:cNvPr descr="http://blogs.isb.bj.edu.cn/18bellay/files/2015/09/3553299256_shipping-routes.jpg" id="90" name="Shape 90"/>
          <p:cNvPicPr preferRelativeResize="0"/>
          <p:nvPr/>
        </p:nvPicPr>
        <p:blipFill rotWithShape="1">
          <a:blip r:embed="rId3">
            <a:alphaModFix/>
          </a:blip>
          <a:srcRect b="0" l="0" r="0" t="0"/>
          <a:stretch/>
        </p:blipFill>
        <p:spPr>
          <a:xfrm>
            <a:off x="2529156" y="1567544"/>
            <a:ext cx="6970552" cy="399354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descr="mundo-front" id="95" name="Shape 95"/>
          <p:cNvPicPr preferRelativeResize="0"/>
          <p:nvPr/>
        </p:nvPicPr>
        <p:blipFill rotWithShape="1">
          <a:blip r:embed="rId3">
            <a:alphaModFix/>
          </a:blip>
          <a:srcRect b="0" l="0" r="0" t="0"/>
          <a:stretch/>
        </p:blipFill>
        <p:spPr>
          <a:xfrm>
            <a:off x="9955369" y="4908349"/>
            <a:ext cx="1828800" cy="1820863"/>
          </a:xfrm>
          <a:prstGeom prst="rect">
            <a:avLst/>
          </a:prstGeom>
          <a:noFill/>
          <a:ln>
            <a:noFill/>
          </a:ln>
        </p:spPr>
      </p:pic>
      <p:sp>
        <p:nvSpPr>
          <p:cNvPr id="96" name="Shape 96"/>
          <p:cNvSpPr/>
          <p:nvPr/>
        </p:nvSpPr>
        <p:spPr>
          <a:xfrm>
            <a:off x="3799269" y="2185"/>
            <a:ext cx="6156100" cy="6188928"/>
          </a:xfrm>
          <a:prstGeom prst="wedgeEllipseCallout">
            <a:avLst>
              <a:gd fmla="val 48635" name="adj1"/>
              <a:gd fmla="val 46737" name="adj2"/>
            </a:avLst>
          </a:prstGeom>
          <a:solidFill>
            <a:schemeClr val="lt1"/>
          </a:solidFill>
          <a:ln cap="flat" cmpd="sng" w="12700">
            <a:solidFill>
              <a:srgbClr val="0A56A4"/>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800" u="none" cap="none" strike="noStrike">
                <a:solidFill>
                  <a:schemeClr val="accent1"/>
                </a:solidFill>
                <a:latin typeface="Calibri"/>
                <a:ea typeface="Calibri"/>
                <a:cs typeface="Calibri"/>
                <a:sym typeface="Calibri"/>
              </a:rPr>
              <a:t>Europeans believed good health depended on a balance of fluids of “humors” in the body. Spices like cinnamon</a:t>
            </a:r>
            <a:r>
              <a:rPr b="1" lang="en-US" sz="2800">
                <a:solidFill>
                  <a:schemeClr val="accent1"/>
                </a:solidFill>
                <a:latin typeface="Calibri"/>
                <a:ea typeface="Calibri"/>
                <a:cs typeface="Calibri"/>
                <a:sym typeface="Calibri"/>
              </a:rPr>
              <a:t> and </a:t>
            </a:r>
            <a:r>
              <a:rPr b="1" i="0" lang="en-US" sz="2800" u="none" cap="none" strike="noStrike">
                <a:solidFill>
                  <a:schemeClr val="accent1"/>
                </a:solidFill>
                <a:latin typeface="Calibri"/>
                <a:ea typeface="Calibri"/>
                <a:cs typeface="Calibri"/>
                <a:sym typeface="Calibri"/>
              </a:rPr>
              <a:t> ginger could help with the balance.  </a:t>
            </a:r>
            <a:endParaRPr/>
          </a:p>
          <a:p>
            <a:pPr indent="0" lvl="0" marL="0" marR="0" rtl="0" algn="l">
              <a:spcBef>
                <a:spcPts val="0"/>
              </a:spcBef>
              <a:spcAft>
                <a:spcPts val="0"/>
              </a:spcAft>
              <a:buNone/>
            </a:pPr>
            <a:r>
              <a:rPr b="1" lang="en-US" sz="2800">
                <a:solidFill>
                  <a:schemeClr val="accent1"/>
                </a:solidFill>
                <a:latin typeface="Calibri"/>
                <a:ea typeface="Calibri"/>
                <a:cs typeface="Calibri"/>
                <a:sym typeface="Calibri"/>
              </a:rPr>
              <a:t>Tea was also thought to have restorative powers for a person’s health. </a:t>
            </a:r>
            <a:endParaRPr b="1" sz="2800">
              <a:solidFill>
                <a:schemeClr val="accent1"/>
              </a:solidFill>
              <a:latin typeface="Calibri"/>
              <a:ea typeface="Calibri"/>
              <a:cs typeface="Calibri"/>
              <a:sym typeface="Calibri"/>
            </a:endParaRPr>
          </a:p>
        </p:txBody>
      </p:sp>
      <p:pic>
        <p:nvPicPr>
          <p:cNvPr descr="TEACUP" id="97" name="Shape 97"/>
          <p:cNvPicPr preferRelativeResize="0"/>
          <p:nvPr/>
        </p:nvPicPr>
        <p:blipFill rotWithShape="1">
          <a:blip r:embed="rId4">
            <a:alphaModFix/>
          </a:blip>
          <a:srcRect b="0" l="0" r="0" t="0"/>
          <a:stretch/>
        </p:blipFill>
        <p:spPr>
          <a:xfrm rot="450440">
            <a:off x="766567" y="2608814"/>
            <a:ext cx="2407802" cy="2006502"/>
          </a:xfrm>
          <a:prstGeom prst="rect">
            <a:avLst/>
          </a:prstGeom>
          <a:noFill/>
          <a:ln>
            <a:noFill/>
          </a:ln>
        </p:spPr>
      </p:pic>
      <p:pic>
        <p:nvPicPr>
          <p:cNvPr descr="spices" id="98" name="Shape 98"/>
          <p:cNvPicPr preferRelativeResize="0"/>
          <p:nvPr/>
        </p:nvPicPr>
        <p:blipFill rotWithShape="1">
          <a:blip r:embed="rId5">
            <a:alphaModFix/>
          </a:blip>
          <a:srcRect b="0" l="0" r="0" t="0"/>
          <a:stretch/>
        </p:blipFill>
        <p:spPr>
          <a:xfrm>
            <a:off x="2191628" y="4243719"/>
            <a:ext cx="1607641" cy="16338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5"/>
                                        </p:tgtEl>
                                        <p:attrNameLst>
                                          <p:attrName>style.visibility</p:attrName>
                                        </p:attrNameLst>
                                      </p:cBhvr>
                                      <p:to>
                                        <p:strVal val="visible"/>
                                      </p:to>
                                    </p:set>
                                    <p:animEffect filter="fade" transition="in">
                                      <p:cBhvr>
                                        <p:cTn dur="2000"/>
                                        <p:tgtEl>
                                          <p:spTgt spid="9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500"/>
                                        <p:tgtEl>
                                          <p:spTgt spid="97"/>
                                        </p:tgtEl>
                                      </p:cBhvr>
                                    </p:animEffect>
                                  </p:childTnLst>
                                </p:cTn>
                              </p:par>
                            </p:childTnLst>
                          </p:cTn>
                        </p:par>
                        <p:par>
                          <p:cTn fill="hold">
                            <p:stCondLst>
                              <p:cond delay="3500"/>
                            </p:stCondLst>
                            <p:childTnLst>
                              <p:par>
                                <p:cTn fill="hold" nodeType="afterEffect" presetClass="entr" presetID="10" presetSubtype="0">
                                  <p:stCondLst>
                                    <p:cond delay="0"/>
                                  </p:stCondLst>
                                  <p:childTnLst>
                                    <p:set>
                                      <p:cBhvr>
                                        <p:cTn dur="1" fill="hold">
                                          <p:stCondLst>
                                            <p:cond delay="0"/>
                                          </p:stCondLst>
                                        </p:cTn>
                                        <p:tgtEl>
                                          <p:spTgt spid="98"/>
                                        </p:tgtEl>
                                        <p:attrNameLst>
                                          <p:attrName>style.visibility</p:attrName>
                                        </p:attrNameLst>
                                      </p:cBhvr>
                                      <p:to>
                                        <p:strVal val="visible"/>
                                      </p:to>
                                    </p:set>
                                    <p:animEffect filter="fade" transition="in">
                                      <p:cBhvr>
                                        <p:cTn dur="500"/>
                                        <p:tgtEl>
                                          <p:spTgt spid="9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Shape 103"/>
          <p:cNvSpPr txBox="1"/>
          <p:nvPr>
            <p:ph idx="1" type="body"/>
          </p:nvPr>
        </p:nvSpPr>
        <p:spPr>
          <a:xfrm>
            <a:off x="5323114" y="118948"/>
            <a:ext cx="6449785" cy="6058015"/>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accent1"/>
              </a:buClr>
              <a:buSzPts val="3200"/>
              <a:buFont typeface="Arial"/>
              <a:buChar char="•"/>
            </a:pPr>
            <a:r>
              <a:rPr b="0" i="0" lang="en-US" sz="3200" u="none" cap="none" strike="noStrike">
                <a:solidFill>
                  <a:schemeClr val="accent1"/>
                </a:solidFill>
                <a:latin typeface="Calibri"/>
                <a:ea typeface="Calibri"/>
                <a:cs typeface="Calibri"/>
                <a:sym typeface="Calibri"/>
              </a:rPr>
              <a:t>Spices were also highly desired because they added flavor to foods and could help preserve meat (especially pepper).  They were also used for dyes, perfumes, and to flavor drinks. </a:t>
            </a:r>
            <a:endParaRPr/>
          </a:p>
          <a:p>
            <a:pPr indent="-228600" lvl="0" marL="228600" marR="0" rtl="0" algn="l">
              <a:lnSpc>
                <a:spcPct val="90000"/>
              </a:lnSpc>
              <a:spcBef>
                <a:spcPts val="1000"/>
              </a:spcBef>
              <a:spcAft>
                <a:spcPts val="0"/>
              </a:spcAft>
              <a:buClr>
                <a:srgbClr val="C00000"/>
              </a:buClr>
              <a:buSzPts val="3200"/>
              <a:buFont typeface="Arial"/>
              <a:buChar char="•"/>
            </a:pPr>
            <a:r>
              <a:rPr b="0" i="0" lang="en-US" sz="3200" u="none" cap="none" strike="noStrike">
                <a:solidFill>
                  <a:srgbClr val="C00000"/>
                </a:solidFill>
                <a:latin typeface="Calibri"/>
                <a:ea typeface="Calibri"/>
                <a:cs typeface="Calibri"/>
                <a:sym typeface="Calibri"/>
              </a:rPr>
              <a:t>Sugar in particular was highly desired; it was produced in India and Southwest Asia, and exported by Arab and Indian merchants to Europeans.</a:t>
            </a:r>
            <a:endParaRPr/>
          </a:p>
          <a:p>
            <a:pPr indent="0" lvl="0" marL="0" marR="0" rtl="0" algn="l">
              <a:lnSpc>
                <a:spcPct val="90000"/>
              </a:lnSpc>
              <a:spcBef>
                <a:spcPts val="1000"/>
              </a:spcBef>
              <a:spcAft>
                <a:spcPts val="0"/>
              </a:spcAft>
              <a:buClr>
                <a:srgbClr val="C00000"/>
              </a:buClr>
              <a:buSzPts val="2800"/>
              <a:buFont typeface="Arial"/>
              <a:buNone/>
            </a:pPr>
            <a:r>
              <a:rPr b="0" i="0" lang="en-US" sz="2800" u="none" cap="none" strike="noStrike">
                <a:solidFill>
                  <a:srgbClr val="C00000"/>
                </a:solidFill>
                <a:latin typeface="Calibri"/>
                <a:ea typeface="Calibri"/>
                <a:cs typeface="Calibri"/>
                <a:sym typeface="Calibri"/>
              </a:rPr>
              <a:t> </a:t>
            </a:r>
            <a:endParaRPr b="0" i="0" sz="2800" u="none" cap="none" strike="noStrike">
              <a:solidFill>
                <a:srgbClr val="C00000"/>
              </a:solidFill>
              <a:latin typeface="Calibri"/>
              <a:ea typeface="Calibri"/>
              <a:cs typeface="Calibri"/>
              <a:sym typeface="Calibri"/>
            </a:endParaRPr>
          </a:p>
        </p:txBody>
      </p:sp>
      <p:pic>
        <p:nvPicPr>
          <p:cNvPr descr="http://prepforshtf.com/wp-content/uploads/2014/01/Beef_Jerky.jpg" id="104" name="Shape 104"/>
          <p:cNvPicPr preferRelativeResize="0"/>
          <p:nvPr/>
        </p:nvPicPr>
        <p:blipFill rotWithShape="1">
          <a:blip r:embed="rId3">
            <a:alphaModFix/>
          </a:blip>
          <a:srcRect b="0" l="0" r="0" t="0"/>
          <a:stretch/>
        </p:blipFill>
        <p:spPr>
          <a:xfrm>
            <a:off x="0" y="118948"/>
            <a:ext cx="4279875" cy="2994026"/>
          </a:xfrm>
          <a:prstGeom prst="rect">
            <a:avLst/>
          </a:prstGeom>
          <a:noFill/>
          <a:ln>
            <a:noFill/>
          </a:ln>
        </p:spPr>
      </p:pic>
      <p:pic>
        <p:nvPicPr>
          <p:cNvPr descr="http://www.darioendara.com/wp-content/uploads/2010/08/05-spices-market-Spain.jpg" id="105" name="Shape 105"/>
          <p:cNvPicPr preferRelativeResize="0"/>
          <p:nvPr/>
        </p:nvPicPr>
        <p:blipFill rotWithShape="1">
          <a:blip r:embed="rId4">
            <a:alphaModFix/>
          </a:blip>
          <a:srcRect b="0" l="0" r="0" t="0"/>
          <a:stretch/>
        </p:blipFill>
        <p:spPr>
          <a:xfrm>
            <a:off x="486897" y="3429000"/>
            <a:ext cx="4702628" cy="3135085"/>
          </a:xfrm>
          <a:prstGeom prst="rect">
            <a:avLst/>
          </a:prstGeom>
          <a:noFill/>
          <a:ln>
            <a:noFill/>
          </a:ln>
        </p:spPr>
      </p:pic>
      <p:pic>
        <p:nvPicPr>
          <p:cNvPr descr="sugar bowl" id="106" name="Shape 106"/>
          <p:cNvPicPr preferRelativeResize="0"/>
          <p:nvPr/>
        </p:nvPicPr>
        <p:blipFill rotWithShape="1">
          <a:blip r:embed="rId5">
            <a:alphaModFix/>
          </a:blip>
          <a:srcRect b="0" l="0" r="0" t="0"/>
          <a:stretch/>
        </p:blipFill>
        <p:spPr>
          <a:xfrm>
            <a:off x="8917882" y="4996542"/>
            <a:ext cx="3274118" cy="185021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5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Shape 111"/>
          <p:cNvSpPr txBox="1"/>
          <p:nvPr>
            <p:ph idx="1" type="body"/>
          </p:nvPr>
        </p:nvSpPr>
        <p:spPr>
          <a:xfrm>
            <a:off x="394114" y="775252"/>
            <a:ext cx="10959686" cy="540171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7030A0"/>
              </a:buClr>
              <a:buSzPts val="3600"/>
              <a:buFont typeface="Arial"/>
              <a:buNone/>
            </a:pPr>
            <a:r>
              <a:rPr b="0" i="0" lang="en-US" sz="3600" u="none" cap="none" strike="noStrike">
                <a:solidFill>
                  <a:srgbClr val="7030A0"/>
                </a:solidFill>
                <a:latin typeface="Calibri"/>
                <a:ea typeface="Calibri"/>
                <a:cs typeface="Calibri"/>
                <a:sym typeface="Calibri"/>
              </a:rPr>
              <a:t>Pepper was perhaps the most highly desired spice!  It was so popular and so costly that it had to be guarded in the market place, almost like how we guard diamonds today.</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static0.thaitable.com/images/ingredient/5peppercorn.jpg" id="112" name="Shape 112"/>
          <p:cNvPicPr preferRelativeResize="0"/>
          <p:nvPr/>
        </p:nvPicPr>
        <p:blipFill rotWithShape="1">
          <a:blip r:embed="rId3">
            <a:alphaModFix/>
          </a:blip>
          <a:srcRect b="0" l="0" r="0" t="0"/>
          <a:stretch/>
        </p:blipFill>
        <p:spPr>
          <a:xfrm>
            <a:off x="394114" y="2947988"/>
            <a:ext cx="4876800" cy="3228975"/>
          </a:xfrm>
          <a:prstGeom prst="rect">
            <a:avLst/>
          </a:prstGeom>
          <a:noFill/>
          <a:ln>
            <a:noFill/>
          </a:ln>
        </p:spPr>
      </p:pic>
      <p:pic>
        <p:nvPicPr>
          <p:cNvPr descr="http://www.trainingforwarriors.com/wp-content/uploads/2014/05/diamond.jpg" id="113" name="Shape 113"/>
          <p:cNvPicPr preferRelativeResize="0"/>
          <p:nvPr/>
        </p:nvPicPr>
        <p:blipFill rotWithShape="1">
          <a:blip r:embed="rId4">
            <a:alphaModFix/>
          </a:blip>
          <a:srcRect b="0" l="0" r="0" t="0"/>
          <a:stretch/>
        </p:blipFill>
        <p:spPr>
          <a:xfrm>
            <a:off x="5840896" y="2928777"/>
            <a:ext cx="5512904" cy="326739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idx="1" type="body"/>
          </p:nvPr>
        </p:nvSpPr>
        <p:spPr>
          <a:xfrm>
            <a:off x="228601" y="310243"/>
            <a:ext cx="5112656" cy="6163127"/>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rgbClr val="00B050"/>
              </a:buClr>
              <a:buSzPts val="2800"/>
              <a:buFont typeface="Arial"/>
              <a:buChar char="•"/>
            </a:pPr>
            <a:r>
              <a:rPr b="0" i="0" lang="en-US" sz="2800" u="none" cap="none" strike="noStrike">
                <a:solidFill>
                  <a:srgbClr val="00B050"/>
                </a:solidFill>
                <a:latin typeface="Calibri"/>
                <a:ea typeface="Calibri"/>
                <a:cs typeface="Calibri"/>
                <a:sym typeface="Calibri"/>
              </a:rPr>
              <a:t>Most of the spices Europeans desired came from Arab traders, who may have got the goods from Indian, Chinese, or Malay traders. Each time these goods changed hands, their </a:t>
            </a:r>
            <a:r>
              <a:rPr b="0" i="0" lang="en-US" sz="2800" u="none" cap="none" strike="noStrike">
                <a:solidFill>
                  <a:srgbClr val="BF9000"/>
                </a:solidFill>
                <a:latin typeface="Calibri"/>
                <a:ea typeface="Calibri"/>
                <a:cs typeface="Calibri"/>
                <a:sym typeface="Calibri"/>
              </a:rPr>
              <a:t>prices increased. </a:t>
            </a:r>
            <a:endParaRPr/>
          </a:p>
          <a:p>
            <a:pPr indent="-228600" lvl="0" marL="228600" rtl="0">
              <a:spcBef>
                <a:spcPts val="1000"/>
              </a:spcBef>
              <a:spcAft>
                <a:spcPts val="0"/>
              </a:spcAft>
              <a:buClr>
                <a:srgbClr val="385623"/>
              </a:buClr>
              <a:buSzPts val="2800"/>
              <a:buFont typeface="Arial"/>
              <a:buChar char="•"/>
            </a:pPr>
            <a:r>
              <a:t/>
            </a:r>
            <a:endParaRPr/>
          </a:p>
          <a:p>
            <a:pPr indent="0" lvl="0" marL="0" rtl="0">
              <a:spcBef>
                <a:spcPts val="1000"/>
              </a:spcBef>
              <a:spcAft>
                <a:spcPts val="0"/>
              </a:spcAft>
              <a:buClr>
                <a:srgbClr val="000000"/>
              </a:buClr>
              <a:buSzPts val="1100"/>
              <a:buFont typeface="Arial"/>
              <a:buNone/>
            </a:pPr>
            <a:r>
              <a:t/>
            </a:r>
            <a:endParaRPr/>
          </a:p>
          <a:p>
            <a:pPr indent="-228600" lvl="0" marL="228600" rtl="0">
              <a:spcBef>
                <a:spcPts val="1000"/>
              </a:spcBef>
              <a:spcAft>
                <a:spcPts val="0"/>
              </a:spcAft>
              <a:buClr>
                <a:srgbClr val="385623"/>
              </a:buClr>
              <a:buSzPts val="2800"/>
              <a:buFont typeface="Arial"/>
              <a:buChar char="•"/>
            </a:pPr>
            <a:r>
              <a:rPr lang="en-US">
                <a:solidFill>
                  <a:srgbClr val="385623"/>
                </a:solidFill>
              </a:rPr>
              <a:t>Thus, many Europeans couldn’t afford peppercorn or any spices. Wealthy Europeans kept the spice cabinet locked.</a:t>
            </a:r>
            <a:endParaRPr>
              <a:solidFill>
                <a:srgbClr val="00B050"/>
              </a:solidFill>
            </a:endParaRPr>
          </a:p>
        </p:txBody>
      </p:sp>
      <p:sp>
        <p:nvSpPr>
          <p:cNvPr id="119" name="Shape 119"/>
          <p:cNvSpPr/>
          <p:nvPr/>
        </p:nvSpPr>
        <p:spPr>
          <a:xfrm>
            <a:off x="5177658" y="-310243"/>
            <a:ext cx="6838433" cy="46558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3600">
              <a:solidFill>
                <a:srgbClr val="CB7D10"/>
              </a:solidFill>
              <a:latin typeface="Verdana"/>
              <a:ea typeface="Verdana"/>
              <a:cs typeface="Verdana"/>
              <a:sym typeface="Verdana"/>
            </a:endParaRPr>
          </a:p>
        </p:txBody>
      </p:sp>
      <p:pic>
        <p:nvPicPr>
          <p:cNvPr descr="https://upload.wikimedia.org/wikipedia/commons/thumb/c/c1/Afro-Eurasia_(orthographic_projection).svg/2000px-Afro-Eurasia_(orthographic_projection).svg.png" id="120" name="Shape 120"/>
          <p:cNvPicPr preferRelativeResize="0"/>
          <p:nvPr/>
        </p:nvPicPr>
        <p:blipFill rotWithShape="1">
          <a:blip r:embed="rId3">
            <a:alphaModFix/>
          </a:blip>
          <a:srcRect b="0" l="0" r="0" t="0"/>
          <a:stretch/>
        </p:blipFill>
        <p:spPr>
          <a:xfrm>
            <a:off x="6279933" y="0"/>
            <a:ext cx="5912067" cy="5912067"/>
          </a:xfrm>
          <a:prstGeom prst="rect">
            <a:avLst/>
          </a:prstGeom>
          <a:noFill/>
          <a:ln>
            <a:noFill/>
          </a:ln>
        </p:spPr>
      </p:pic>
      <p:pic>
        <p:nvPicPr>
          <p:cNvPr descr="https://img0.etsystatic.com/110/0/12396865/il_214x170.907401458_ove7.jpg" id="121" name="Shape 121"/>
          <p:cNvPicPr preferRelativeResize="0"/>
          <p:nvPr/>
        </p:nvPicPr>
        <p:blipFill rotWithShape="1">
          <a:blip r:embed="rId4">
            <a:alphaModFix/>
          </a:blip>
          <a:srcRect b="0" l="0" r="0" t="0"/>
          <a:stretch/>
        </p:blipFill>
        <p:spPr>
          <a:xfrm>
            <a:off x="5294837" y="5335450"/>
            <a:ext cx="1602325" cy="127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idx="1" type="body"/>
          </p:nvPr>
        </p:nvSpPr>
        <p:spPr>
          <a:xfrm>
            <a:off x="551543" y="362857"/>
            <a:ext cx="10758714" cy="452233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Arial"/>
              <a:buNone/>
            </a:pPr>
            <a:r>
              <a:rPr b="0" i="0" lang="en-US" sz="3600" u="none" cap="none" strike="noStrike">
                <a:solidFill>
                  <a:schemeClr val="dk1"/>
                </a:solidFill>
                <a:latin typeface="Calibri"/>
                <a:ea typeface="Calibri"/>
                <a:cs typeface="Calibri"/>
                <a:sym typeface="Calibri"/>
              </a:rPr>
              <a:t>Europeans also increasingly desired cotton; it was lighter and more comfortable than the wool Europeans used. Cotton came from China and India. </a:t>
            </a:r>
            <a:endParaRPr b="0" i="0" sz="3600" u="none" cap="none" strike="noStrike">
              <a:solidFill>
                <a:schemeClr val="dk1"/>
              </a:solidFill>
              <a:latin typeface="Calibri"/>
              <a:ea typeface="Calibri"/>
              <a:cs typeface="Calibri"/>
              <a:sym typeface="Calibri"/>
            </a:endParaRPr>
          </a:p>
        </p:txBody>
      </p:sp>
      <p:pic>
        <p:nvPicPr>
          <p:cNvPr descr="http://www.depts.ttu.edu/agriculturalsciences/cotton/images/022309-Cotton%20Center-460-284-PG%201.jpg" id="127" name="Shape 127"/>
          <p:cNvPicPr preferRelativeResize="0"/>
          <p:nvPr/>
        </p:nvPicPr>
        <p:blipFill rotWithShape="1">
          <a:blip r:embed="rId3">
            <a:alphaModFix/>
          </a:blip>
          <a:srcRect b="0" l="0" r="0" t="0"/>
          <a:stretch/>
        </p:blipFill>
        <p:spPr>
          <a:xfrm>
            <a:off x="6279719" y="2709520"/>
            <a:ext cx="5683681" cy="3509055"/>
          </a:xfrm>
          <a:prstGeom prst="rect">
            <a:avLst/>
          </a:prstGeom>
          <a:noFill/>
          <a:ln>
            <a:noFill/>
          </a:ln>
        </p:spPr>
      </p:pic>
      <p:pic>
        <p:nvPicPr>
          <p:cNvPr descr="http://www.wildriverswool.com/sites/default/files/raw_wool_014.jpg" id="128" name="Shape 128"/>
          <p:cNvPicPr preferRelativeResize="0"/>
          <p:nvPr/>
        </p:nvPicPr>
        <p:blipFill rotWithShape="1">
          <a:blip r:embed="rId4">
            <a:alphaModFix/>
          </a:blip>
          <a:srcRect b="0" l="0" r="0" t="0"/>
          <a:stretch/>
        </p:blipFill>
        <p:spPr>
          <a:xfrm rot="-900000">
            <a:off x="624468" y="2571601"/>
            <a:ext cx="4631496" cy="34736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Shape 1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400">
                <a:solidFill>
                  <a:srgbClr val="CCCC9A"/>
                </a:solidFill>
                <a:latin typeface="Arial"/>
                <a:ea typeface="Arial"/>
                <a:cs typeface="Arial"/>
                <a:sym typeface="Arial"/>
              </a:rPr>
              <a:t>‹#›</a:t>
            </a:fld>
            <a:endParaRPr sz="1400">
              <a:solidFill>
                <a:srgbClr val="CCCC9A"/>
              </a:solidFill>
              <a:latin typeface="Arial"/>
              <a:ea typeface="Arial"/>
              <a:cs typeface="Arial"/>
              <a:sym typeface="Arial"/>
            </a:endParaRPr>
          </a:p>
        </p:txBody>
      </p:sp>
      <p:pic>
        <p:nvPicPr>
          <p:cNvPr descr="NinaPintaSM" id="135" name="Shape 135"/>
          <p:cNvPicPr preferRelativeResize="0"/>
          <p:nvPr/>
        </p:nvPicPr>
        <p:blipFill rotWithShape="1">
          <a:blip r:embed="rId3">
            <a:alphaModFix/>
          </a:blip>
          <a:srcRect b="0" l="0" r="0" t="0"/>
          <a:stretch/>
        </p:blipFill>
        <p:spPr>
          <a:xfrm>
            <a:off x="5824571" y="2622504"/>
            <a:ext cx="5958307" cy="2749596"/>
          </a:xfrm>
          <a:prstGeom prst="rect">
            <a:avLst/>
          </a:prstGeom>
          <a:noFill/>
          <a:ln cap="flat" cmpd="sng" w="9525">
            <a:solidFill>
              <a:schemeClr val="dk1"/>
            </a:solidFill>
            <a:prstDash val="solid"/>
            <a:miter lim="800000"/>
            <a:headEnd len="sm" w="sm" type="none"/>
            <a:tailEnd len="sm" w="sm" type="none"/>
          </a:ln>
        </p:spPr>
      </p:pic>
      <p:sp>
        <p:nvSpPr>
          <p:cNvPr id="136" name="Shape 136"/>
          <p:cNvSpPr txBox="1"/>
          <p:nvPr/>
        </p:nvSpPr>
        <p:spPr>
          <a:xfrm>
            <a:off x="10578193" y="5722257"/>
            <a:ext cx="1828800" cy="10064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336699"/>
                </a:solidFill>
                <a:latin typeface="Verdana"/>
                <a:ea typeface="Verdana"/>
                <a:cs typeface="Verdana"/>
                <a:sym typeface="Verdana"/>
              </a:rPr>
              <a:t>Chinese sternpost rudder</a:t>
            </a:r>
            <a:endParaRPr/>
          </a:p>
        </p:txBody>
      </p:sp>
      <p:sp>
        <p:nvSpPr>
          <p:cNvPr id="137" name="Shape 137"/>
          <p:cNvSpPr txBox="1"/>
          <p:nvPr/>
        </p:nvSpPr>
        <p:spPr>
          <a:xfrm>
            <a:off x="10297887" y="1657319"/>
            <a:ext cx="1676400" cy="7016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336699"/>
                </a:solidFill>
                <a:latin typeface="Verdana"/>
                <a:ea typeface="Verdana"/>
                <a:cs typeface="Verdana"/>
                <a:sym typeface="Verdana"/>
              </a:rPr>
              <a:t>Arab lateen sail</a:t>
            </a:r>
            <a:endParaRPr/>
          </a:p>
        </p:txBody>
      </p:sp>
      <p:cxnSp>
        <p:nvCxnSpPr>
          <p:cNvPr id="138" name="Shape 138"/>
          <p:cNvCxnSpPr/>
          <p:nvPr/>
        </p:nvCxnSpPr>
        <p:spPr>
          <a:xfrm flipH="1">
            <a:off x="10451647" y="2383146"/>
            <a:ext cx="432706" cy="935945"/>
          </a:xfrm>
          <a:prstGeom prst="straightConnector1">
            <a:avLst/>
          </a:prstGeom>
          <a:noFill/>
          <a:ln cap="flat" cmpd="sng" w="57150">
            <a:solidFill>
              <a:srgbClr val="A5BE2E"/>
            </a:solidFill>
            <a:prstDash val="solid"/>
            <a:round/>
            <a:headEnd len="med" w="med" type="none"/>
            <a:tailEnd len="med" w="med" type="triangle"/>
          </a:ln>
        </p:spPr>
      </p:cxnSp>
      <p:cxnSp>
        <p:nvCxnSpPr>
          <p:cNvPr id="139" name="Shape 139"/>
          <p:cNvCxnSpPr/>
          <p:nvPr/>
        </p:nvCxnSpPr>
        <p:spPr>
          <a:xfrm rot="10800000">
            <a:off x="11088914" y="5029200"/>
            <a:ext cx="226786" cy="544301"/>
          </a:xfrm>
          <a:prstGeom prst="straightConnector1">
            <a:avLst/>
          </a:prstGeom>
          <a:noFill/>
          <a:ln cap="flat" cmpd="sng" w="57150">
            <a:solidFill>
              <a:srgbClr val="A5BE2E"/>
            </a:solidFill>
            <a:prstDash val="solid"/>
            <a:round/>
            <a:headEnd len="med" w="med" type="none"/>
            <a:tailEnd len="med" w="med" type="triangle"/>
          </a:ln>
        </p:spPr>
      </p:cxnSp>
      <p:sp>
        <p:nvSpPr>
          <p:cNvPr id="140" name="Shape 140"/>
          <p:cNvSpPr txBox="1"/>
          <p:nvPr/>
        </p:nvSpPr>
        <p:spPr>
          <a:xfrm>
            <a:off x="7512843" y="1772073"/>
            <a:ext cx="1585913" cy="7016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336699"/>
                </a:solidFill>
                <a:latin typeface="Verdana"/>
                <a:ea typeface="Verdana"/>
                <a:cs typeface="Verdana"/>
                <a:sym typeface="Verdana"/>
              </a:rPr>
              <a:t>Chinese compass</a:t>
            </a:r>
            <a:endParaRPr/>
          </a:p>
        </p:txBody>
      </p:sp>
      <p:cxnSp>
        <p:nvCxnSpPr>
          <p:cNvPr id="141" name="Shape 141"/>
          <p:cNvCxnSpPr/>
          <p:nvPr/>
        </p:nvCxnSpPr>
        <p:spPr>
          <a:xfrm>
            <a:off x="8505371" y="2473748"/>
            <a:ext cx="769087" cy="1557708"/>
          </a:xfrm>
          <a:prstGeom prst="straightConnector1">
            <a:avLst/>
          </a:prstGeom>
          <a:noFill/>
          <a:ln cap="flat" cmpd="sng" w="57150">
            <a:solidFill>
              <a:srgbClr val="A5BE2E"/>
            </a:solidFill>
            <a:prstDash val="solid"/>
            <a:round/>
            <a:headEnd len="med" w="med" type="none"/>
            <a:tailEnd len="med" w="med" type="triangle"/>
          </a:ln>
        </p:spPr>
      </p:cxnSp>
      <p:sp>
        <p:nvSpPr>
          <p:cNvPr id="142" name="Shape 142"/>
          <p:cNvSpPr txBox="1"/>
          <p:nvPr/>
        </p:nvSpPr>
        <p:spPr>
          <a:xfrm>
            <a:off x="7402287" y="5898212"/>
            <a:ext cx="2895600"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336699"/>
                </a:solidFill>
                <a:latin typeface="Verdana"/>
                <a:ea typeface="Verdana"/>
                <a:cs typeface="Verdana"/>
                <a:sym typeface="Verdana"/>
              </a:rPr>
              <a:t>Muslim maps</a:t>
            </a:r>
            <a:endParaRPr b="1" sz="2000">
              <a:solidFill>
                <a:srgbClr val="336699"/>
              </a:solidFill>
              <a:latin typeface="Verdana"/>
              <a:ea typeface="Verdana"/>
              <a:cs typeface="Verdana"/>
              <a:sym typeface="Verdana"/>
            </a:endParaRPr>
          </a:p>
        </p:txBody>
      </p:sp>
      <p:cxnSp>
        <p:nvCxnSpPr>
          <p:cNvPr id="143" name="Shape 143"/>
          <p:cNvCxnSpPr/>
          <p:nvPr/>
        </p:nvCxnSpPr>
        <p:spPr>
          <a:xfrm flipH="1" rot="10800000">
            <a:off x="8689974" y="5165920"/>
            <a:ext cx="1034143" cy="674264"/>
          </a:xfrm>
          <a:prstGeom prst="straightConnector1">
            <a:avLst/>
          </a:prstGeom>
          <a:noFill/>
          <a:ln cap="flat" cmpd="sng" w="57150">
            <a:solidFill>
              <a:srgbClr val="A5BE2E"/>
            </a:solidFill>
            <a:prstDash val="solid"/>
            <a:round/>
            <a:headEnd len="med" w="med" type="none"/>
            <a:tailEnd len="med" w="med" type="triangle"/>
          </a:ln>
        </p:spPr>
      </p:cxnSp>
      <p:sp>
        <p:nvSpPr>
          <p:cNvPr id="144" name="Shape 144"/>
          <p:cNvSpPr txBox="1"/>
          <p:nvPr>
            <p:ph idx="1" type="body"/>
          </p:nvPr>
        </p:nvSpPr>
        <p:spPr>
          <a:xfrm>
            <a:off x="130629" y="188687"/>
            <a:ext cx="5191123" cy="6429828"/>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rgbClr val="7030A0"/>
              </a:buClr>
              <a:buSzPts val="2800"/>
              <a:buFont typeface="Arial"/>
              <a:buChar char="•"/>
            </a:pPr>
            <a:r>
              <a:rPr b="0" i="0" lang="en-US" sz="2800" u="none" cap="none" strike="noStrike">
                <a:solidFill>
                  <a:srgbClr val="7030A0"/>
                </a:solidFill>
                <a:latin typeface="Calibri"/>
                <a:ea typeface="Calibri"/>
                <a:cs typeface="Calibri"/>
                <a:sym typeface="Calibri"/>
              </a:rPr>
              <a:t>At the</a:t>
            </a:r>
            <a:r>
              <a:rPr b="0" i="1" lang="en-US" sz="2800" u="sng" cap="none" strike="noStrike">
                <a:solidFill>
                  <a:srgbClr val="7030A0"/>
                </a:solidFill>
                <a:latin typeface="Calibri"/>
                <a:ea typeface="Calibri"/>
                <a:cs typeface="Calibri"/>
                <a:sym typeface="Calibri"/>
              </a:rPr>
              <a:t> start </a:t>
            </a:r>
            <a:r>
              <a:rPr b="0" i="0" lang="en-US" sz="2800" u="none" cap="none" strike="noStrike">
                <a:solidFill>
                  <a:srgbClr val="7030A0"/>
                </a:solidFill>
                <a:latin typeface="Calibri"/>
                <a:ea typeface="Calibri"/>
                <a:cs typeface="Calibri"/>
                <a:sym typeface="Calibri"/>
              </a:rPr>
              <a:t>of Era 2, Europeans did not have access to the knowledge of the spice routes and trade networks known to the Asian and African worlds. And if they did, they lacked the maritime technology and skills to venture to these lands. </a:t>
            </a:r>
            <a:endParaRPr/>
          </a:p>
          <a:p>
            <a:pPr indent="-228600" lvl="0" marL="228600" marR="0" rtl="0" algn="l">
              <a:lnSpc>
                <a:spcPct val="90000"/>
              </a:lnSpc>
              <a:spcBef>
                <a:spcPts val="1000"/>
              </a:spcBef>
              <a:spcAft>
                <a:spcPts val="0"/>
              </a:spcAft>
              <a:buClr>
                <a:srgbClr val="FF0000"/>
              </a:buClr>
              <a:buSzPts val="2800"/>
              <a:buFont typeface="Arial"/>
              <a:buChar char="•"/>
            </a:pPr>
            <a:r>
              <a:rPr b="0" i="0" lang="en-US" sz="2800" u="none" cap="none" strike="noStrike">
                <a:solidFill>
                  <a:srgbClr val="FF0000"/>
                </a:solidFill>
                <a:latin typeface="Calibri"/>
                <a:ea typeface="Calibri"/>
                <a:cs typeface="Calibri"/>
                <a:sym typeface="Calibri"/>
              </a:rPr>
              <a:t>This changed throughout Era 2. By the end of Era 2, Europeans had borrowed maritime technology from Asians. </a:t>
            </a:r>
            <a:endParaRPr/>
          </a:p>
          <a:p>
            <a:pPr indent="-228600" lvl="0" marL="228600" marR="0" rtl="0" algn="l">
              <a:lnSpc>
                <a:spcPct val="90000"/>
              </a:lnSpc>
              <a:spcBef>
                <a:spcPts val="1000"/>
              </a:spcBef>
              <a:spcAft>
                <a:spcPts val="0"/>
              </a:spcAft>
              <a:buClr>
                <a:srgbClr val="548135"/>
              </a:buClr>
              <a:buSzPts val="2800"/>
              <a:buFont typeface="Arial"/>
              <a:buChar char="•"/>
            </a:pPr>
            <a:r>
              <a:rPr b="0" i="0" lang="en-US" sz="2800" u="none" cap="none" strike="noStrike">
                <a:solidFill>
                  <a:srgbClr val="548135"/>
                </a:solidFill>
                <a:latin typeface="Calibri"/>
                <a:ea typeface="Calibri"/>
                <a:cs typeface="Calibri"/>
                <a:sym typeface="Calibri"/>
              </a:rPr>
              <a:t>The Europeans then began to compete with each other for trade in Asia and the Americas. </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1000"/>
                                        <p:tgtEl>
                                          <p:spTgt spid="1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